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96" y="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  <c:pt idx="10">
                  <c:v>Благоустройство </c:v>
                </c:pt>
                <c:pt idx="11">
                  <c:v>Охрана окружающей среды</c:v>
                </c:pt>
                <c:pt idx="12">
                  <c:v>Профессиональное образование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  <c:pt idx="10">
                  <c:v>25713.599999999999</c:v>
                </c:pt>
                <c:pt idx="11">
                  <c:v>107</c:v>
                </c:pt>
                <c:pt idx="12">
                  <c:v>309</c:v>
                </c:pt>
                <c:pt idx="13">
                  <c:v>50</c:v>
                </c:pt>
                <c:pt idx="14">
                  <c:v>98.6</c:v>
                </c:pt>
                <c:pt idx="15">
                  <c:v>9240.1</c:v>
                </c:pt>
                <c:pt idx="16">
                  <c:v>3068.2</c:v>
                </c:pt>
                <c:pt idx="17">
                  <c:v>3904</c:v>
                </c:pt>
                <c:pt idx="18">
                  <c:v>1719</c:v>
                </c:pt>
                <c:pt idx="1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Сыры!$C$64:$C$73</c:f>
              <c:numCache>
                <c:formatCode>#\ ##0.0</c:formatCode>
                <c:ptCount val="10"/>
                <c:pt idx="0">
                  <c:v>25713.599999999999</c:v>
                </c:pt>
                <c:pt idx="1">
                  <c:v>107</c:v>
                </c:pt>
                <c:pt idx="2">
                  <c:v>309</c:v>
                </c:pt>
                <c:pt idx="3">
                  <c:v>50</c:v>
                </c:pt>
                <c:pt idx="4">
                  <c:v>98.6</c:v>
                </c:pt>
                <c:pt idx="5">
                  <c:v>9240.1</c:v>
                </c:pt>
                <c:pt idx="6">
                  <c:v>3068.2</c:v>
                </c:pt>
                <c:pt idx="7">
                  <c:v>3904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Сыры!$D$64:$D$73</c:f>
              <c:numCache>
                <c:formatCode>#\ ##0.0</c:formatCode>
                <c:ptCount val="10"/>
                <c:pt idx="0">
                  <c:v>218.7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347.5</c:v>
                </c:pt>
                <c:pt idx="6">
                  <c:v>1021.4</c:v>
                </c:pt>
                <c:pt idx="7">
                  <c:v>484</c:v>
                </c:pt>
                <c:pt idx="8">
                  <c:v>168.1</c:v>
                </c:pt>
                <c:pt idx="9">
                  <c:v>240.2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873008"/>
        <c:axId val="136697600"/>
      </c:barChart>
      <c:catAx>
        <c:axId val="13687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697600"/>
        <c:crosses val="autoZero"/>
        <c:auto val="1"/>
        <c:lblAlgn val="ctr"/>
        <c:lblOffset val="100"/>
        <c:noMultiLvlLbl val="0"/>
      </c:catAx>
      <c:valAx>
        <c:axId val="13669760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3687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Сыры!$C$54:$C$63</c:f>
              <c:numCache>
                <c:formatCode>#\ ##0.0</c:formatCode>
                <c:ptCount val="1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Сыры!$D$54:$D$63</c:f>
              <c:numCache>
                <c:formatCode>#\ ##0.0</c:formatCode>
                <c:ptCount val="10"/>
                <c:pt idx="0" formatCode="General">
                  <c:v>0</c:v>
                </c:pt>
                <c:pt idx="1">
                  <c:v>40</c:v>
                </c:pt>
                <c:pt idx="2">
                  <c:v>10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51</c:v>
                </c:pt>
                <c:pt idx="7">
                  <c:v>0</c:v>
                </c:pt>
                <c:pt idx="8">
                  <c:v>3.6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066016"/>
        <c:axId val="219067584"/>
      </c:barChart>
      <c:catAx>
        <c:axId val="21906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67584"/>
        <c:crosses val="autoZero"/>
        <c:auto val="1"/>
        <c:lblAlgn val="ctr"/>
        <c:lblOffset val="100"/>
        <c:noMultiLvlLbl val="0"/>
      </c:catAx>
      <c:valAx>
        <c:axId val="219067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906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874010227888004"/>
          <c:y val="9.1220035654823381E-3"/>
          <c:w val="0.15537862299970126"/>
          <c:h val="5.0513633444856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Доходы!$B$5:$B$13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 ущерба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Доходы!$C$5:$C$13</c:f>
              <c:numCache>
                <c:formatCode>#\ ##0.0</c:formatCode>
                <c:ptCount val="4"/>
                <c:pt idx="0">
                  <c:v>55069.7</c:v>
                </c:pt>
                <c:pt idx="1">
                  <c:v>184.1</c:v>
                </c:pt>
                <c:pt idx="2">
                  <c:v>3026.7</c:v>
                </c:pt>
                <c:pt idx="3">
                  <c:v>12159.1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  <a:scene3d>
      <a:camera prst="orthographicFront"/>
      <a:lightRig rig="threePt" dir="t"/>
    </a:scene3d>
    <a:sp3d prstMaterial="matte"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Сыры!$B$4:$B$9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Сыры!$C$4:$C$9</c:f>
              <c:numCache>
                <c:formatCode>#\ ##0.0</c:formatCode>
                <c:ptCount val="4"/>
                <c:pt idx="0">
                  <c:v>64805.3</c:v>
                </c:pt>
                <c:pt idx="1">
                  <c:v>8.3000000000000007</c:v>
                </c:pt>
                <c:pt idx="2">
                  <c:v>4696</c:v>
                </c:pt>
                <c:pt idx="3">
                  <c:v>13490.4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Сыры!$B$4:$B$9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Сыры!$D$4:$D$9</c:f>
              <c:numCache>
                <c:formatCode>#\ ##0.0</c:formatCode>
                <c:ptCount val="4"/>
                <c:pt idx="0">
                  <c:v>11042.1</c:v>
                </c:pt>
                <c:pt idx="1">
                  <c:v>0</c:v>
                </c:pt>
                <c:pt idx="2">
                  <c:v>999.6</c:v>
                </c:pt>
                <c:pt idx="3">
                  <c:v>4057.2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069936"/>
        <c:axId val="219071112"/>
      </c:barChart>
      <c:catAx>
        <c:axId val="21906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71112"/>
        <c:crosses val="autoZero"/>
        <c:auto val="1"/>
        <c:lblAlgn val="ctr"/>
        <c:lblOffset val="100"/>
        <c:noMultiLvlLbl val="0"/>
      </c:catAx>
      <c:valAx>
        <c:axId val="21907111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1906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Сыры!$D$20:$D$48</c:f>
              <c:numCache>
                <c:formatCode>#\ ##0.0</c:formatCode>
                <c:ptCount val="10"/>
                <c:pt idx="0">
                  <c:v>4001.4</c:v>
                </c:pt>
                <c:pt idx="1">
                  <c:v>51</c:v>
                </c:pt>
                <c:pt idx="2">
                  <c:v>3.6</c:v>
                </c:pt>
                <c:pt idx="3">
                  <c:v>1983.2</c:v>
                </c:pt>
                <c:pt idx="4">
                  <c:v>10</c:v>
                </c:pt>
                <c:pt idx="5">
                  <c:v>20</c:v>
                </c:pt>
                <c:pt idx="6">
                  <c:v>1852.9</c:v>
                </c:pt>
                <c:pt idx="7">
                  <c:v>2961.2000000000003</c:v>
                </c:pt>
                <c:pt idx="8">
                  <c:v>168.1</c:v>
                </c:pt>
                <c:pt idx="9">
                  <c:v>240.2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071896"/>
        <c:axId val="219072288"/>
      </c:barChart>
      <c:catAx>
        <c:axId val="219071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72288"/>
        <c:crosses val="autoZero"/>
        <c:auto val="1"/>
        <c:lblAlgn val="ctr"/>
        <c:lblOffset val="100"/>
        <c:noMultiLvlLbl val="0"/>
      </c:catAx>
      <c:valAx>
        <c:axId val="21907228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19071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1-й квартал на 2019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2019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49755"/>
              </p:ext>
            </p:extLst>
          </p:nvPr>
        </p:nvGraphicFramePr>
        <p:xfrm>
          <a:off x="2809352" y="3155687"/>
          <a:ext cx="8140001" cy="287068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69 509,6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12 041,7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17,32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64 805,3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11 042,1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17,04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Штрафы, санкции, возмещение ущерба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999,6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4 057,2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30,07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4 057,2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30,07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16 098,9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1-й квартал 2019 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421866"/>
              </p:ext>
            </p:extLst>
          </p:nvPr>
        </p:nvGraphicFramePr>
        <p:xfrm>
          <a:off x="2942491" y="2988517"/>
          <a:ext cx="8475785" cy="296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2019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6702"/>
              <a:gd name="adj2" fmla="val 401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843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23,71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3559"/>
              <a:gd name="adj2" fmla="val 626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1349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6043"/>
              <a:gd name="adj2" fmla="val 6338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37,89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2019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83569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4 001,4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19,76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0,54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32 345,3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1 983,2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6,13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4,37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16 212,3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1 852,9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11,43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2 961,2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24,53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16,96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85 374,0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11 291,6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13,23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1-й квартал 2019 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75144"/>
              </p:ext>
            </p:extLst>
          </p:nvPr>
        </p:nvGraphicFramePr>
        <p:xfrm>
          <a:off x="2796850" y="1630896"/>
          <a:ext cx="8258012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1-й квартал 2019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2019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2019 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56636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54,98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1459"/>
              <a:gd name="adj2" fmla="val -175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74900"/>
              <a:gd name="adj2" fmla="val -1279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3,68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</a:t>
            </a:r>
            <a:r>
              <a:rPr lang="ru-RU" sz="1000" dirty="0" smtClean="0">
                <a:solidFill>
                  <a:schemeClr val="tx1"/>
                </a:solidFill>
              </a:rPr>
              <a:t>ГО и ЧС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11497"/>
              <a:gd name="adj2" fmla="val -952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8,35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56826"/>
              <a:gd name="adj2" fmla="val -14046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6,56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19,76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72643"/>
              <a:gd name="adj2" fmla="val 50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1000" dirty="0" smtClean="0">
                <a:solidFill>
                  <a:schemeClr val="tx1"/>
                </a:solidFill>
              </a:rPr>
              <a:t>ДТТ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302310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40,0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126,0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97,0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51971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483669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20,28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33,29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16,96</a:t>
                      </a: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46 770,1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504222"/>
              </p:ext>
            </p:extLst>
          </p:nvPr>
        </p:nvGraphicFramePr>
        <p:xfrm>
          <a:off x="3535787" y="2168769"/>
          <a:ext cx="7565966" cy="451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938721"/>
              </p:ext>
            </p:extLst>
          </p:nvPr>
        </p:nvGraphicFramePr>
        <p:xfrm>
          <a:off x="3219267" y="2192215"/>
          <a:ext cx="7249441" cy="440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89669"/>
              </p:ext>
            </p:extLst>
          </p:nvPr>
        </p:nvGraphicFramePr>
        <p:xfrm>
          <a:off x="4700894" y="2571064"/>
          <a:ext cx="6227661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2019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16,25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86301" y="6002336"/>
            <a:ext cx="1611089" cy="612648"/>
          </a:xfrm>
          <a:prstGeom prst="wedgeRectCallout">
            <a:avLst>
              <a:gd name="adj1" fmla="val 42353"/>
              <a:gd name="adj2" fmla="val -956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5,66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39002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78,08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7928</TotalTime>
  <Words>1178</Words>
  <Application>Microsoft Office PowerPoint</Application>
  <PresentationFormat>Широкоэкранный</PresentationFormat>
  <Paragraphs>391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1-й квартал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403</cp:revision>
  <dcterms:created xsi:type="dcterms:W3CDTF">2017-09-11T10:04:56Z</dcterms:created>
  <dcterms:modified xsi:type="dcterms:W3CDTF">2019-04-25T09:04:45Z</dcterms:modified>
</cp:coreProperties>
</file>